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87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60" r:id="rId8"/>
    <p:sldId id="295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2" r:id="rId18"/>
    <p:sldId id="271" r:id="rId19"/>
    <p:sldId id="269" r:id="rId20"/>
    <p:sldId id="270" r:id="rId21"/>
    <p:sldId id="274" r:id="rId22"/>
    <p:sldId id="275" r:id="rId23"/>
    <p:sldId id="296" r:id="rId24"/>
    <p:sldId id="297" r:id="rId25"/>
    <p:sldId id="298" r:id="rId26"/>
    <p:sldId id="299" r:id="rId27"/>
    <p:sldId id="294" r:id="rId28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9"/>
  </p:normalViewPr>
  <p:slideViewPr>
    <p:cSldViewPr snapToGrid="0" snapToObjects="1">
      <p:cViewPr varScale="1">
        <p:scale>
          <a:sx n="141" d="100"/>
          <a:sy n="141" d="100"/>
        </p:scale>
        <p:origin x="8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74B82-B685-0848-8A0C-0D7108DE1E57}" type="datetimeFigureOut">
              <a:rPr lang="en-US" smtClean="0"/>
              <a:t>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261B0-03F7-BE4D-8869-4D5664A8C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261B0-03F7-BE4D-8869-4D5664A8CC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39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261B0-03F7-BE4D-8869-4D5664A8CC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13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261B0-03F7-BE4D-8869-4D5664A8CC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96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261B0-03F7-BE4D-8869-4D5664A8CC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39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Picture 145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47" name="Picture 146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-9000" y="5213880"/>
            <a:ext cx="8385840" cy="51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lang="es-G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lang="es-G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-9000" y="5213880"/>
            <a:ext cx="8386560" cy="5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lang="es-G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lang="es-G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-9000" y="5213880"/>
            <a:ext cx="8386560" cy="5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lang="es-G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lang="es-G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MvgtPN2IBU" TargetMode="External"/><Relationship Id="rId4" Type="http://schemas.openxmlformats.org/officeDocument/2006/relationships/hyperlink" Target="https://www.youtube.com/watch?v=Hp0vQBwmaX0" TargetMode="External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hyperlink" Target="https://www.youtube.com/watch?v=-P28LKWTzrI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Relationship Id="rId3" Type="http://schemas.openxmlformats.org/officeDocument/2006/relationships/image" Target="../media/image4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200400" y="417240"/>
            <a:ext cx="5690160" cy="86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Universidad Francisco Marroquín</a:t>
            </a:r>
            <a:endParaRPr lang="es-G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3312000" y="2232000"/>
            <a:ext cx="5684760" cy="109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Machine Learning</a:t>
            </a:r>
            <a:endParaRPr lang="es-G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s-GT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Primer semestre 2018</a:t>
            </a:r>
            <a:endParaRPr lang="es-G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es-G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914400" y="39708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28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y aplicaciones</a:t>
            </a:r>
            <a:endParaRPr lang="es-G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349920" y="1232280"/>
            <a:ext cx="4038120" cy="31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Robótica</a:t>
            </a: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Detección de Spam y correo </a:t>
            </a:r>
            <a:r>
              <a:rPr lang="es-GT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sospechoso </a:t>
            </a: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Picture 183"/>
          <p:cNvPicPr/>
          <p:nvPr/>
        </p:nvPicPr>
        <p:blipFill>
          <a:blip r:embed="rId3"/>
          <a:stretch/>
        </p:blipFill>
        <p:spPr>
          <a:xfrm>
            <a:off x="731520" y="1554480"/>
            <a:ext cx="1538640" cy="1827720"/>
          </a:xfrm>
          <a:prstGeom prst="rect">
            <a:avLst/>
          </a:prstGeom>
          <a:ln>
            <a:noFill/>
          </a:ln>
        </p:spPr>
      </p:pic>
      <p:sp>
        <p:nvSpPr>
          <p:cNvPr id="185" name="CustomShape 3"/>
          <p:cNvSpPr/>
          <p:nvPr/>
        </p:nvSpPr>
        <p:spPr>
          <a:xfrm>
            <a:off x="4937760" y="1280160"/>
            <a:ext cx="3862208" cy="34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Sistemas de recomendacion: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6" name="Picture 185"/>
          <p:cNvPicPr/>
          <p:nvPr/>
        </p:nvPicPr>
        <p:blipFill>
          <a:blip r:embed="rId4"/>
          <a:stretch/>
        </p:blipFill>
        <p:spPr>
          <a:xfrm>
            <a:off x="5148720" y="1702080"/>
            <a:ext cx="3445560" cy="1680120"/>
          </a:xfrm>
          <a:prstGeom prst="rect">
            <a:avLst/>
          </a:prstGeom>
          <a:ln>
            <a:noFill/>
          </a:ln>
        </p:spPr>
      </p:pic>
      <p:pic>
        <p:nvPicPr>
          <p:cNvPr id="187" name="Picture 186"/>
          <p:cNvPicPr/>
          <p:nvPr/>
        </p:nvPicPr>
        <p:blipFill>
          <a:blip r:embed="rId5"/>
          <a:stretch/>
        </p:blipFill>
        <p:spPr>
          <a:xfrm>
            <a:off x="5097960" y="3467520"/>
            <a:ext cx="2856240" cy="156060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6"/>
          <a:stretch/>
        </p:blipFill>
        <p:spPr>
          <a:xfrm>
            <a:off x="640080" y="4114800"/>
            <a:ext cx="2102040" cy="98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914400" y="39708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28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y aplicaciones</a:t>
            </a:r>
            <a:endParaRPr lang="es-G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49920" y="1232280"/>
            <a:ext cx="4038120" cy="31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Computer Vision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Picture 190"/>
          <p:cNvPicPr/>
          <p:nvPr/>
        </p:nvPicPr>
        <p:blipFill>
          <a:blip r:embed="rId2"/>
          <a:stretch/>
        </p:blipFill>
        <p:spPr>
          <a:xfrm>
            <a:off x="640080" y="1578600"/>
            <a:ext cx="2344680" cy="1661400"/>
          </a:xfrm>
          <a:prstGeom prst="rect">
            <a:avLst/>
          </a:prstGeom>
          <a:ln>
            <a:noFill/>
          </a:ln>
        </p:spPr>
      </p:pic>
      <p:pic>
        <p:nvPicPr>
          <p:cNvPr id="192" name="Picture 191"/>
          <p:cNvPicPr/>
          <p:nvPr/>
        </p:nvPicPr>
        <p:blipFill>
          <a:blip r:embed="rId3"/>
          <a:stretch/>
        </p:blipFill>
        <p:spPr>
          <a:xfrm>
            <a:off x="3377520" y="1731240"/>
            <a:ext cx="5478480" cy="2732760"/>
          </a:xfrm>
          <a:prstGeom prst="rect">
            <a:avLst/>
          </a:prstGeom>
          <a:ln>
            <a:noFill/>
          </a:ln>
        </p:spPr>
      </p:pic>
      <p:pic>
        <p:nvPicPr>
          <p:cNvPr id="193" name="Picture 192"/>
          <p:cNvPicPr/>
          <p:nvPr/>
        </p:nvPicPr>
        <p:blipFill>
          <a:blip r:embed="rId4"/>
          <a:stretch/>
        </p:blipFill>
        <p:spPr>
          <a:xfrm>
            <a:off x="648000" y="3384000"/>
            <a:ext cx="2215440" cy="1541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938119" y="1280160"/>
            <a:ext cx="1507947" cy="34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Juegos</a:t>
            </a: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Picture 194"/>
          <p:cNvPicPr/>
          <p:nvPr/>
        </p:nvPicPr>
        <p:blipFill>
          <a:blip r:embed="rId2"/>
          <a:stretch/>
        </p:blipFill>
        <p:spPr>
          <a:xfrm>
            <a:off x="5009400" y="1771200"/>
            <a:ext cx="3493800" cy="1153800"/>
          </a:xfrm>
          <a:prstGeom prst="rect">
            <a:avLst/>
          </a:prstGeom>
          <a:ln>
            <a:noFill/>
          </a:ln>
        </p:spPr>
      </p:pic>
      <p:pic>
        <p:nvPicPr>
          <p:cNvPr id="196" name="Picture 195"/>
          <p:cNvPicPr/>
          <p:nvPr/>
        </p:nvPicPr>
        <p:blipFill>
          <a:blip r:embed="rId3"/>
          <a:stretch/>
        </p:blipFill>
        <p:spPr>
          <a:xfrm>
            <a:off x="5015160" y="3017520"/>
            <a:ext cx="3488040" cy="183096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4"/>
          <a:stretch/>
        </p:blipFill>
        <p:spPr>
          <a:xfrm>
            <a:off x="1440000" y="1248120"/>
            <a:ext cx="2016000" cy="184788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5"/>
          <a:stretch/>
        </p:blipFill>
        <p:spPr>
          <a:xfrm>
            <a:off x="792000" y="3196080"/>
            <a:ext cx="3345120" cy="184392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93960" y="1169640"/>
            <a:ext cx="1130040" cy="34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NLP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914400" y="39708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28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y aplicaciones</a:t>
            </a:r>
            <a:endParaRPr lang="es-G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49920" y="1232280"/>
            <a:ext cx="4038120" cy="31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Vehículos Autónomos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548640" y="1667880"/>
            <a:ext cx="5251680" cy="186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Picture 202"/>
          <p:cNvPicPr/>
          <p:nvPr/>
        </p:nvPicPr>
        <p:blipFill>
          <a:blip r:embed="rId2"/>
          <a:stretch/>
        </p:blipFill>
        <p:spPr>
          <a:xfrm>
            <a:off x="531720" y="1539720"/>
            <a:ext cx="4313520" cy="1751040"/>
          </a:xfrm>
          <a:prstGeom prst="rect">
            <a:avLst/>
          </a:prstGeom>
          <a:ln>
            <a:noFill/>
          </a:ln>
        </p:spPr>
      </p:pic>
      <p:sp>
        <p:nvSpPr>
          <p:cNvPr id="204" name="CustomShape 4"/>
          <p:cNvSpPr/>
          <p:nvPr/>
        </p:nvSpPr>
        <p:spPr>
          <a:xfrm>
            <a:off x="548640" y="3505320"/>
            <a:ext cx="10915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z="1800" b="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Drive.AI</a:t>
            </a: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554760" y="3933000"/>
            <a:ext cx="465624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z="18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Vehiculo inteligente predice accidente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Picture 205"/>
          <p:cNvPicPr/>
          <p:nvPr/>
        </p:nvPicPr>
        <p:blipFill>
          <a:blip r:embed="rId5"/>
          <a:stretch/>
        </p:blipFill>
        <p:spPr>
          <a:xfrm>
            <a:off x="5353560" y="1554480"/>
            <a:ext cx="3057840" cy="169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914400" y="39708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28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y aplicaciones</a:t>
            </a:r>
            <a:endParaRPr lang="es-G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349920" y="1232280"/>
            <a:ext cx="4038120" cy="31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Análisis de datos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548640" y="1667880"/>
            <a:ext cx="5251680" cy="186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464760" y="1567080"/>
            <a:ext cx="2415240" cy="203292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5400000" y="1667160"/>
            <a:ext cx="3385080" cy="157284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3672000" y="1667880"/>
            <a:ext cx="1394280" cy="1529640"/>
          </a:xfrm>
          <a:prstGeom prst="rect">
            <a:avLst/>
          </a:prstGeom>
          <a:ln>
            <a:noFill/>
          </a:ln>
        </p:spPr>
      </p:pic>
      <p:pic>
        <p:nvPicPr>
          <p:cNvPr id="213" name="Picture 212"/>
          <p:cNvPicPr/>
          <p:nvPr/>
        </p:nvPicPr>
        <p:blipFill>
          <a:blip r:embed="rId6"/>
          <a:stretch/>
        </p:blipFill>
        <p:spPr>
          <a:xfrm>
            <a:off x="2736000" y="3456000"/>
            <a:ext cx="3206160" cy="1629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4489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Prueba de Turing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Picture 228"/>
          <p:cNvPicPr/>
          <p:nvPr/>
        </p:nvPicPr>
        <p:blipFill>
          <a:blip r:embed="rId3"/>
          <a:stretch/>
        </p:blipFill>
        <p:spPr>
          <a:xfrm>
            <a:off x="5760720" y="3017520"/>
            <a:ext cx="3085560" cy="2009880"/>
          </a:xfrm>
          <a:prstGeom prst="rect">
            <a:avLst/>
          </a:prstGeom>
          <a:ln>
            <a:noFill/>
          </a:ln>
        </p:spPr>
      </p:pic>
      <p:pic>
        <p:nvPicPr>
          <p:cNvPr id="230" name="Picture 229"/>
          <p:cNvPicPr/>
          <p:nvPr/>
        </p:nvPicPr>
        <p:blipFill>
          <a:blip r:embed="rId4"/>
          <a:stretch/>
        </p:blipFill>
        <p:spPr>
          <a:xfrm>
            <a:off x="3004560" y="3200400"/>
            <a:ext cx="2297880" cy="175068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548640" y="1280160"/>
            <a:ext cx="8411400" cy="337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Prueba de Turing(Enfoque de sistemas que actúan como humanos):</a:t>
            </a: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GT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prueba de Turing,consiste en una persona que realiza preguntas y peticiones sin saber quien las atiende, del otro lado existe una persona y un agente atendiéndolas aleatoriamente, la prueba de Turing se considera “completada”</a:t>
            </a: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GT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cuando la persona no puede distinguir si sus preguntas o peticiones, las responde una persona o un agente artificial. Podemos ver que un agente necesita al menos:</a:t>
            </a: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Computer vision</a:t>
            </a: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Natural </a:t>
            </a:r>
            <a:r>
              <a:rPr lang="es-GT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Language</a:t>
            </a:r>
            <a:r>
              <a:rPr lang="es-GT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/>
            </a:r>
            <a:br>
              <a:rPr lang="es-GT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s-GT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Processing</a:t>
            </a: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Aprendizaje</a:t>
            </a: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Posiblemente</a:t>
            </a:r>
            <a:r>
              <a:rPr lang="es-GT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/>
            </a:r>
            <a:br>
              <a:rPr lang="es-GT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s-GT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robótica</a:t>
            </a: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7315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Campos y áreas de origen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82880" y="1135440"/>
            <a:ext cx="6856920" cy="427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trabajo en AI  y ML es relativamente reciente comparado a otras ciencias.</a:t>
            </a:r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 ha desarrollado en paralelo, alimentado y fortalecido de otras ciencias  como por ejemplo:</a:t>
            </a:r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Estadística y análisis probabilístico</a:t>
            </a:r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Matemáticas, principalmente:</a:t>
            </a:r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Álgebra lineal</a:t>
            </a:r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Cálculo</a:t>
            </a:r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Neurociencias</a:t>
            </a:r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Algoritmos y estructuras de datos</a:t>
            </a:r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Economía</a:t>
            </a:r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Investigación de operaciones</a:t>
            </a:r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Física(en menor medida)</a:t>
            </a:r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Picture 226"/>
          <p:cNvPicPr/>
          <p:nvPr/>
        </p:nvPicPr>
        <p:blipFill>
          <a:blip r:embed="rId2"/>
          <a:stretch/>
        </p:blipFill>
        <p:spPr>
          <a:xfrm>
            <a:off x="6808680" y="2926080"/>
            <a:ext cx="2151360" cy="21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914400" y="39708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28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Que buscamos?</a:t>
            </a:r>
            <a:endParaRPr lang="es-G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349920" y="1232280"/>
            <a:ext cx="8434080" cy="31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Derivar inteligencia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 de donde buscamos derivarla? De DATOS! </a:t>
            </a:r>
            <a:r>
              <a:t/>
            </a:r>
            <a:br/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Nota: Machine learning no es para limpiar datos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548640" y="1667880"/>
            <a:ext cx="5251680" cy="186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Picture 216"/>
          <p:cNvPicPr/>
          <p:nvPr/>
        </p:nvPicPr>
        <p:blipFill>
          <a:blip r:embed="rId2"/>
          <a:stretch/>
        </p:blipFill>
        <p:spPr>
          <a:xfrm>
            <a:off x="1656000" y="2592000"/>
            <a:ext cx="1875960" cy="1657080"/>
          </a:xfrm>
          <a:prstGeom prst="rect">
            <a:avLst/>
          </a:prstGeom>
          <a:ln>
            <a:noFill/>
          </a:ln>
        </p:spPr>
      </p:pic>
      <p:sp>
        <p:nvSpPr>
          <p:cNvPr id="218" name="CustomShape 4"/>
          <p:cNvSpPr/>
          <p:nvPr/>
        </p:nvSpPr>
        <p:spPr>
          <a:xfrm>
            <a:off x="3531960" y="2664000"/>
            <a:ext cx="1940040" cy="13690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Algoritmo de ML</a:t>
            </a:r>
          </a:p>
        </p:txBody>
      </p:sp>
      <p:pic>
        <p:nvPicPr>
          <p:cNvPr id="219" name="Picture 218"/>
          <p:cNvPicPr/>
          <p:nvPr/>
        </p:nvPicPr>
        <p:blipFill>
          <a:blip r:embed="rId3"/>
          <a:stretch/>
        </p:blipFill>
        <p:spPr>
          <a:xfrm>
            <a:off x="5472000" y="3077640"/>
            <a:ext cx="409320" cy="666360"/>
          </a:xfrm>
          <a:prstGeom prst="rect">
            <a:avLst/>
          </a:prstGeom>
          <a:ln>
            <a:noFill/>
          </a:ln>
        </p:spPr>
      </p:pic>
      <p:sp>
        <p:nvSpPr>
          <p:cNvPr id="220" name="CustomShape 5"/>
          <p:cNvSpPr/>
          <p:nvPr/>
        </p:nvSpPr>
        <p:spPr>
          <a:xfrm>
            <a:off x="5832000" y="2665080"/>
            <a:ext cx="2088000" cy="1440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TextShape 6"/>
          <p:cNvSpPr txBox="1"/>
          <p:nvPr/>
        </p:nvSpPr>
        <p:spPr>
          <a:xfrm>
            <a:off x="6155280" y="3168000"/>
            <a:ext cx="1521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/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Inteligencia</a:t>
            </a:r>
          </a:p>
        </p:txBody>
      </p:sp>
      <p:sp>
        <p:nvSpPr>
          <p:cNvPr id="222" name="TextShape 7"/>
          <p:cNvSpPr txBox="1"/>
          <p:nvPr/>
        </p:nvSpPr>
        <p:spPr>
          <a:xfrm>
            <a:off x="3384000" y="4405680"/>
            <a:ext cx="30672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 Pipeline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914400" y="39708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28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Pipeline</a:t>
            </a:r>
            <a:endParaRPr lang="es-G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4" name="Picture 223"/>
          <p:cNvPicPr/>
          <p:nvPr/>
        </p:nvPicPr>
        <p:blipFill>
          <a:blip r:embed="rId2"/>
          <a:stretch/>
        </p:blipFill>
        <p:spPr>
          <a:xfrm>
            <a:off x="1474920" y="1399680"/>
            <a:ext cx="6229080" cy="335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4489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rise of DL and AI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274320" y="1211040"/>
            <a:ext cx="8685720" cy="308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surgimiento de “deep learning”,big data  y la nueva era de la IA:</a:t>
            </a:r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 la acutalidad nos</a:t>
            </a:r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encontramos en una nueva era para la IA, en la cual esta ha experimentado un </a:t>
            </a:r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crecimiento nunca antes visto en su historia, esto gracias en buena parte  al </a:t>
            </a:r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surgimiento de “deep learning” , modelo matematico de la manera en la cual los cientificos creen que el cerebro realiza calculos y computos.</a:t>
            </a:r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su vez “deep learning” ha existido por decadas, pero es hasta ahora en la era</a:t>
            </a:r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 “big data” que el mundo genera cantidades enormes de datos, y que existe la </a:t>
            </a:r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tecnologia(como clusters, GPUs) para poder almacenar y procesar estas cantidades enormes de informacion,esto ha permitido a cientificos crear avances y a ingenieros usar</a:t>
            </a:r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G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 tecnologia para construir nuevas aplicaciones de IA.</a:t>
            </a:r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GT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7315200" y="3742200"/>
            <a:ext cx="1644840" cy="128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4489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Bienvenido a ML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448920" y="135000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Probablemente usas ML durante el día sin darte cuenta</a:t>
            </a:r>
            <a:r>
              <a:rPr lang="es-GT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s-G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370080" y="4032000"/>
            <a:ext cx="5821920" cy="847800"/>
          </a:xfrm>
          <a:prstGeom prst="rect">
            <a:avLst/>
          </a:prstGeom>
          <a:ln>
            <a:noFill/>
          </a:ln>
        </p:spPr>
      </p:pic>
      <p:pic>
        <p:nvPicPr>
          <p:cNvPr id="153" name="Picture 152"/>
          <p:cNvPicPr/>
          <p:nvPr/>
        </p:nvPicPr>
        <p:blipFill>
          <a:blip r:embed="rId3"/>
          <a:stretch/>
        </p:blipFill>
        <p:spPr>
          <a:xfrm>
            <a:off x="1800000" y="1944000"/>
            <a:ext cx="3558600" cy="1813680"/>
          </a:xfrm>
          <a:prstGeom prst="rect">
            <a:avLst/>
          </a:prstGeom>
          <a:ln>
            <a:noFill/>
          </a:ln>
        </p:spPr>
      </p:pic>
      <p:pic>
        <p:nvPicPr>
          <p:cNvPr id="154" name="Picture 153"/>
          <p:cNvPicPr/>
          <p:nvPr/>
        </p:nvPicPr>
        <p:blipFill>
          <a:blip r:embed="rId4"/>
          <a:stretch/>
        </p:blipFill>
        <p:spPr>
          <a:xfrm>
            <a:off x="6428880" y="1853280"/>
            <a:ext cx="2476080" cy="306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489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rise of DL and AI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Picture 238"/>
          <p:cNvPicPr/>
          <p:nvPr/>
        </p:nvPicPr>
        <p:blipFill>
          <a:blip r:embed="rId2"/>
          <a:stretch/>
        </p:blipFill>
        <p:spPr>
          <a:xfrm>
            <a:off x="5486400" y="1715400"/>
            <a:ext cx="2833560" cy="2215440"/>
          </a:xfrm>
          <a:prstGeom prst="rect">
            <a:avLst/>
          </a:prstGeom>
          <a:ln>
            <a:noFill/>
          </a:ln>
        </p:spPr>
      </p:pic>
      <p:pic>
        <p:nvPicPr>
          <p:cNvPr id="240" name="Picture 239"/>
          <p:cNvPicPr/>
          <p:nvPr/>
        </p:nvPicPr>
        <p:blipFill>
          <a:blip r:embed="rId3"/>
          <a:stretch/>
        </p:blipFill>
        <p:spPr>
          <a:xfrm>
            <a:off x="274320" y="1188720"/>
            <a:ext cx="4388040" cy="3330720"/>
          </a:xfrm>
          <a:prstGeom prst="rect">
            <a:avLst/>
          </a:prstGeom>
          <a:ln>
            <a:noFill/>
          </a:ln>
        </p:spPr>
      </p:pic>
      <p:sp>
        <p:nvSpPr>
          <p:cNvPr id="241" name="CustomShape 2"/>
          <p:cNvSpPr/>
          <p:nvPr/>
        </p:nvSpPr>
        <p:spPr>
          <a:xfrm>
            <a:off x="5588640" y="4511160"/>
            <a:ext cx="30970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z="1800" b="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Ejemplo de GPU vs CPU</a:t>
            </a: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901080" y="30456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200" b="0" strike="noStrike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 donde se generan los datos?</a:t>
            </a:r>
            <a:endParaRPr lang="es-GT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Picture 238"/>
          <p:cNvPicPr/>
          <p:nvPr/>
        </p:nvPicPr>
        <p:blipFill>
          <a:blip r:embed="rId2"/>
          <a:stretch/>
        </p:blipFill>
        <p:spPr>
          <a:xfrm>
            <a:off x="6102035" y="1226513"/>
            <a:ext cx="2190939" cy="170681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53497" y="1339913"/>
            <a:ext cx="37818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Dispositivos</a:t>
            </a:r>
            <a:r>
              <a:rPr lang="en-US" dirty="0" smtClean="0"/>
              <a:t> </a:t>
            </a:r>
            <a:r>
              <a:rPr lang="en-US" dirty="0" err="1" smtClean="0"/>
              <a:t>moviles</a:t>
            </a:r>
            <a:r>
              <a:rPr lang="en-US" dirty="0" smtClean="0"/>
              <a:t> </a:t>
            </a:r>
            <a:r>
              <a:rPr lang="en-US" dirty="0" err="1" smtClean="0"/>
              <a:t>inteligentes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Websites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Sensores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Camaras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Registros</a:t>
            </a:r>
            <a:r>
              <a:rPr lang="en-US" dirty="0" smtClean="0"/>
              <a:t> medicos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</a:t>
            </a:r>
            <a:r>
              <a:rPr lang="en-US" dirty="0" err="1" smtClean="0"/>
              <a:t>empresarial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sociales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empresariales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partes</a:t>
            </a:r>
            <a:r>
              <a:rPr lang="en-US" dirty="0"/>
              <a:t>!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532" y="2933323"/>
            <a:ext cx="3217943" cy="214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366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901080" y="30456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200" b="0" strike="noStrike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Conocimientos de otros cursos</a:t>
            </a:r>
            <a:endParaRPr lang="es-GT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3497" y="1339912"/>
            <a:ext cx="56222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Matematica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Algebra lineal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Calculo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Estadistica</a:t>
            </a:r>
            <a:r>
              <a:rPr lang="en-US" dirty="0" smtClean="0"/>
              <a:t> y </a:t>
            </a:r>
            <a:r>
              <a:rPr lang="en-US" dirty="0" err="1" smtClean="0"/>
              <a:t>probabilidad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Programacion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b="1" dirty="0" err="1" smtClean="0"/>
              <a:t>Haremos</a:t>
            </a:r>
            <a:r>
              <a:rPr lang="en-US" b="1" dirty="0" smtClean="0"/>
              <a:t> </a:t>
            </a:r>
            <a:r>
              <a:rPr lang="en-US" b="1" dirty="0" err="1" smtClean="0"/>
              <a:t>repasos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9235147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901080" y="30456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200" b="0" strike="noStrike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Proyectos y practicas</a:t>
            </a:r>
            <a:endParaRPr lang="es-GT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8353" y="1358017"/>
            <a:ext cx="81843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ML regression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ML classification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ML clustering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DL computer vision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El </a:t>
            </a:r>
            <a:r>
              <a:rPr lang="en-US" b="1" dirty="0" err="1" smtClean="0"/>
              <a:t>objetivo</a:t>
            </a:r>
            <a:r>
              <a:rPr lang="en-US" b="1" dirty="0" smtClean="0"/>
              <a:t> </a:t>
            </a:r>
            <a:r>
              <a:rPr lang="en-US" b="1" dirty="0" err="1" smtClean="0"/>
              <a:t>es</a:t>
            </a:r>
            <a:r>
              <a:rPr lang="en-US" b="1" dirty="0" smtClean="0"/>
              <a:t> que las </a:t>
            </a:r>
            <a:r>
              <a:rPr lang="en-US" b="1" dirty="0" err="1" smtClean="0"/>
              <a:t>practicas</a:t>
            </a:r>
            <a:r>
              <a:rPr lang="en-US" b="1" dirty="0" smtClean="0"/>
              <a:t> </a:t>
            </a:r>
            <a:r>
              <a:rPr lang="en-US" b="1" dirty="0" err="1" smtClean="0"/>
              <a:t>sean</a:t>
            </a:r>
            <a:r>
              <a:rPr lang="en-US" b="1" dirty="0" smtClean="0"/>
              <a:t> </a:t>
            </a:r>
            <a:r>
              <a:rPr lang="en-US" b="1" dirty="0" err="1" smtClean="0"/>
              <a:t>personalizadas</a:t>
            </a:r>
            <a:r>
              <a:rPr lang="en-US" b="1" dirty="0" smtClean="0"/>
              <a:t> </a:t>
            </a:r>
            <a:r>
              <a:rPr lang="en-US" b="1" dirty="0" err="1" smtClean="0"/>
              <a:t>segun</a:t>
            </a:r>
            <a:r>
              <a:rPr lang="en-US" b="1" dirty="0" smtClean="0"/>
              <a:t> </a:t>
            </a:r>
            <a:r>
              <a:rPr lang="en-US" b="1" dirty="0" err="1" smtClean="0"/>
              <a:t>temas</a:t>
            </a:r>
            <a:r>
              <a:rPr lang="en-US" b="1" dirty="0" smtClean="0"/>
              <a:t> de </a:t>
            </a:r>
            <a:r>
              <a:rPr lang="en-US" b="1" dirty="0" err="1" smtClean="0"/>
              <a:t>interes</a:t>
            </a:r>
            <a:r>
              <a:rPr lang="en-US" b="1" dirty="0" smtClean="0"/>
              <a:t> de </a:t>
            </a:r>
            <a:r>
              <a:rPr lang="en-US" b="1" dirty="0" err="1" smtClean="0"/>
              <a:t>todos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la </a:t>
            </a:r>
            <a:r>
              <a:rPr lang="en-US" b="1" dirty="0" err="1" smtClean="0"/>
              <a:t>clase</a:t>
            </a:r>
            <a:r>
              <a:rPr lang="en-US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18819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901080" y="30456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200" b="0" strike="noStrike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Videos</a:t>
            </a:r>
            <a:endParaRPr lang="es-GT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0247" y="1348962"/>
            <a:ext cx="8184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/>
              <a:t>gpu</a:t>
            </a:r>
            <a:r>
              <a:rPr lang="en-US" dirty="0"/>
              <a:t> vs </a:t>
            </a:r>
            <a:r>
              <a:rPr lang="en-US" dirty="0" err="1"/>
              <a:t>cpu</a:t>
            </a:r>
            <a:r>
              <a:rPr lang="en-US" dirty="0"/>
              <a:t>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=-P28LKWTzrI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drive.ai</a:t>
            </a:r>
            <a:r>
              <a:rPr lang="en-US" dirty="0"/>
              <a:t> :https://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=GMvgtPN2IBU&amp;t=5s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tesla predicts </a:t>
            </a:r>
            <a:r>
              <a:rPr lang="en-US" dirty="0" err="1"/>
              <a:t>accident:https</a:t>
            </a:r>
            <a:r>
              <a:rPr lang="en-US" dirty="0"/>
              <a:t>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=Hp0vQBwmaX0</a:t>
            </a:r>
          </a:p>
        </p:txBody>
      </p:sp>
    </p:spTree>
    <p:extLst>
      <p:ext uri="{BB962C8B-B14F-4D97-AF65-F5344CB8AC3E}">
        <p14:creationId xmlns:p14="http://schemas.microsoft.com/office/powerpoint/2010/main" val="20737836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1008000" y="432000"/>
            <a:ext cx="809028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2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Muchas gracias</a:t>
            </a:r>
            <a:endParaRPr lang="es-GT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1544760" y="1105200"/>
            <a:ext cx="6157080" cy="47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7" name="CustomShape 3"/>
          <p:cNvSpPr/>
          <p:nvPr/>
        </p:nvSpPr>
        <p:spPr>
          <a:xfrm>
            <a:off x="352800" y="1583640"/>
            <a:ext cx="8501040" cy="208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CustomShape 4"/>
          <p:cNvSpPr/>
          <p:nvPr/>
        </p:nvSpPr>
        <p:spPr>
          <a:xfrm>
            <a:off x="640080" y="1737360"/>
            <a:ext cx="2841840" cy="59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Preguntas o comentarios?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Muchas gracias</a:t>
            </a: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808560" y="39708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Sub-Campo de AI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182880" y="115344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Sub campo de AI pero alimentado por otras ciencias.</a:t>
            </a:r>
            <a:endParaRPr lang="es-GT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Provee nuevas capacidades a las computadoras</a:t>
            </a:r>
            <a:endParaRPr lang="es-GT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Aplicaciones que no pueden programarse a mano(o con algoritmos comunes) como : helicópteros autónomos, procesamiento de lenguaje natural(NLP), computer vision(reconocimiento en imágenes) , reconocimiento de voz(por ejemplo Siri)</a:t>
            </a:r>
            <a:endParaRPr lang="es-GT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Aplicaciones auto-personalizables: aplicaciones que se adaptan y muestran contenido personalizado para cada usuario</a:t>
            </a:r>
            <a:r>
              <a:rPr lang="es-GT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 </a:t>
            </a:r>
            <a:endParaRPr lang="es-GT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3600000" y="3744000"/>
            <a:ext cx="2013840" cy="1333440"/>
          </a:xfrm>
          <a:prstGeom prst="rect">
            <a:avLst/>
          </a:prstGeom>
          <a:ln>
            <a:noFill/>
          </a:ln>
        </p:spPr>
      </p:pic>
      <p:pic>
        <p:nvPicPr>
          <p:cNvPr id="5" name="Picture 344"/>
          <p:cNvPicPr/>
          <p:nvPr/>
        </p:nvPicPr>
        <p:blipFill>
          <a:blip r:embed="rId3"/>
          <a:stretch/>
        </p:blipFill>
        <p:spPr>
          <a:xfrm rot="21537000">
            <a:off x="7370182" y="3299898"/>
            <a:ext cx="1644766" cy="17626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808560" y="39708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Sub-Campo de AI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37080" y="936000"/>
            <a:ext cx="8242920" cy="259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análisis de datos:</a:t>
            </a:r>
            <a:endParaRPr lang="es-G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Descubrimiento automático de patrones</a:t>
            </a:r>
            <a:endParaRPr lang="es-G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Detección de anomalías(fraudes, defectos en manufactura, etc)</a:t>
            </a:r>
            <a:endParaRPr lang="es-G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Modelos matemático/estadísticos  predictivos, “aprendidos” (no creados manualmente) a partir de los datos de una organización</a:t>
            </a:r>
            <a:endParaRPr lang="es-G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Reducción de dimensionalidad</a:t>
            </a:r>
            <a:endParaRPr lang="es-G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 mining: aveces usados como sinónimo, aveces se dice que se usa ML como recurso para hacer data mining, hay gran relación.  </a:t>
            </a:r>
            <a:endParaRPr lang="es-G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Etc.</a:t>
            </a:r>
            <a:endParaRPr lang="es-G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808560" y="39708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ML en análisis de datos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Picture 160"/>
          <p:cNvPicPr/>
          <p:nvPr/>
        </p:nvPicPr>
        <p:blipFill>
          <a:blip r:embed="rId2"/>
          <a:stretch/>
        </p:blipFill>
        <p:spPr>
          <a:xfrm>
            <a:off x="4950000" y="1656000"/>
            <a:ext cx="4050000" cy="2448000"/>
          </a:xfrm>
          <a:prstGeom prst="rect">
            <a:avLst/>
          </a:prstGeom>
          <a:ln>
            <a:noFill/>
          </a:ln>
        </p:spPr>
      </p:pic>
      <p:pic>
        <p:nvPicPr>
          <p:cNvPr id="162" name="Picture 161"/>
          <p:cNvPicPr/>
          <p:nvPr/>
        </p:nvPicPr>
        <p:blipFill>
          <a:blip r:embed="rId3"/>
          <a:stretch/>
        </p:blipFill>
        <p:spPr>
          <a:xfrm>
            <a:off x="321480" y="1689840"/>
            <a:ext cx="4286520" cy="234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7315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Campos y áreas de </a:t>
            </a:r>
            <a:r>
              <a:rPr lang="es-GT" sz="3600" b="0" strike="noStrike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aplicacion</a:t>
            </a:r>
            <a:endParaRPr lang="es-GT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82880" y="1135440"/>
            <a:ext cx="6208867" cy="35904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Diagnostico medico</a:t>
            </a: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Percepcion(reconocimiento de imágenes y voz)</a:t>
            </a: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Finanzas</a:t>
            </a: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Deteccion de fraudes y anomalias </a:t>
            </a: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Descubrimiento de patrones comunes(basket analysis, reglas de asociacion) </a:t>
            </a:r>
            <a:r>
              <a:rPr lang="es-GT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GT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Chatbots</a:t>
            </a: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Traduccion de idiomas</a:t>
            </a: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Deteccion de comentarios ofensivos o inapropiados.</a:t>
            </a: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Muchas mas</a:t>
            </a:r>
            <a:r>
              <a:rPr lang="mr-I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lang="en-US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Podemos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utilizar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ML </a:t>
            </a:r>
            <a:r>
              <a:rPr lang="en-US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tareas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prediccion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general. </a:t>
            </a: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 </a:t>
            </a:r>
            <a:r>
              <a:rPr lang="en-US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aplicaciones</a:t>
            </a:r>
            <a:r>
              <a:rPr lang="en-US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ML </a:t>
            </a:r>
            <a:r>
              <a:rPr lang="en-US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pasan</a:t>
            </a:r>
            <a:r>
              <a:rPr lang="en-US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</a:t>
            </a:r>
            <a:r>
              <a:rPr lang="en-US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</a:t>
            </a:r>
            <a:r>
              <a:rPr lang="en-US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mente</a:t>
            </a:r>
            <a:r>
              <a:rPr lang="en-US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s-GT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3467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489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 dream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182880" y="1153440"/>
            <a:ext cx="8242920" cy="350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s-GT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AI dream</a:t>
            </a:r>
            <a:endParaRPr lang="es-GT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s-GT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Aún estamos muy lejos, pero para muchos ingenieros, científicos e investigadores(incluyéndome), machine learning es emocionante por el “sueño” de algún día construir maquinas y aplicaciones tan inteligentes como tu o yo.</a:t>
            </a: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Muchos de los expertos creen que el camino  a esto es a través de algoritmos de ML  que imitan como nuestro cerebro trabaja y aprende(deep learning y redes neuronales)</a:t>
            </a: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Picture 164"/>
          <p:cNvPicPr/>
          <p:nvPr/>
        </p:nvPicPr>
        <p:blipFill>
          <a:blip r:embed="rId2"/>
          <a:stretch/>
        </p:blipFill>
        <p:spPr>
          <a:xfrm>
            <a:off x="5765400" y="3600000"/>
            <a:ext cx="2010600" cy="1505520"/>
          </a:xfrm>
          <a:prstGeom prst="rect">
            <a:avLst/>
          </a:prstGeom>
          <a:ln>
            <a:noFill/>
          </a:ln>
        </p:spPr>
      </p:pic>
      <p:pic>
        <p:nvPicPr>
          <p:cNvPr id="166" name="Picture 165"/>
          <p:cNvPicPr/>
          <p:nvPr/>
        </p:nvPicPr>
        <p:blipFill>
          <a:blip r:embed="rId3"/>
          <a:stretch/>
        </p:blipFill>
        <p:spPr>
          <a:xfrm>
            <a:off x="2376000" y="3744000"/>
            <a:ext cx="2088000" cy="1196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4489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Visión Clásica de ML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360000" y="1368000"/>
            <a:ext cx="5112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Completamente académica y de investigación.</a:t>
            </a:r>
          </a:p>
        </p:txBody>
      </p:sp>
      <p:pic>
        <p:nvPicPr>
          <p:cNvPr id="169" name="Picture 168"/>
          <p:cNvPicPr/>
          <p:nvPr/>
        </p:nvPicPr>
        <p:blipFill>
          <a:blip r:embed="rId2"/>
          <a:stretch/>
        </p:blipFill>
        <p:spPr>
          <a:xfrm>
            <a:off x="360000" y="1942920"/>
            <a:ext cx="1875960" cy="1657080"/>
          </a:xfrm>
          <a:prstGeom prst="rect">
            <a:avLst/>
          </a:prstGeom>
          <a:ln>
            <a:noFill/>
          </a:ln>
        </p:spPr>
      </p:pic>
      <p:sp>
        <p:nvSpPr>
          <p:cNvPr id="170" name="CustomShape 3"/>
          <p:cNvSpPr/>
          <p:nvPr/>
        </p:nvSpPr>
        <p:spPr>
          <a:xfrm>
            <a:off x="2235960" y="2014920"/>
            <a:ext cx="1940040" cy="13690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Algoritmo de ML</a:t>
            </a:r>
          </a:p>
        </p:txBody>
      </p:sp>
      <p:pic>
        <p:nvPicPr>
          <p:cNvPr id="171" name="Picture 170"/>
          <p:cNvPicPr/>
          <p:nvPr/>
        </p:nvPicPr>
        <p:blipFill>
          <a:blip r:embed="rId3"/>
          <a:stretch/>
        </p:blipFill>
        <p:spPr>
          <a:xfrm>
            <a:off x="4176000" y="2428560"/>
            <a:ext cx="409320" cy="666360"/>
          </a:xfrm>
          <a:prstGeom prst="rect">
            <a:avLst/>
          </a:prstGeom>
          <a:ln>
            <a:noFill/>
          </a:ln>
        </p:spPr>
      </p:pic>
      <p:sp>
        <p:nvSpPr>
          <p:cNvPr id="172" name="CustomShape 4"/>
          <p:cNvSpPr/>
          <p:nvPr/>
        </p:nvSpPr>
        <p:spPr>
          <a:xfrm>
            <a:off x="4536000" y="2016000"/>
            <a:ext cx="2088000" cy="1440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TextShape 5"/>
          <p:cNvSpPr txBox="1"/>
          <p:nvPr/>
        </p:nvSpPr>
        <p:spPr>
          <a:xfrm>
            <a:off x="4536000" y="2232000"/>
            <a:ext cx="2171160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/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Mejores resultados </a:t>
            </a:r>
            <a:r>
              <a:t/>
            </a:r>
            <a:br/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 algoritmos </a:t>
            </a:r>
            <a:r>
              <a:t/>
            </a:r>
            <a:br/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previos?</a:t>
            </a:r>
          </a:p>
        </p:txBody>
      </p:sp>
      <p:pic>
        <p:nvPicPr>
          <p:cNvPr id="174" name="Picture 173"/>
          <p:cNvPicPr/>
          <p:nvPr/>
        </p:nvPicPr>
        <p:blipFill>
          <a:blip r:embed="rId4"/>
          <a:stretch/>
        </p:blipFill>
        <p:spPr>
          <a:xfrm>
            <a:off x="4787280" y="3496320"/>
            <a:ext cx="1980720" cy="1647360"/>
          </a:xfrm>
          <a:prstGeom prst="rect">
            <a:avLst/>
          </a:prstGeom>
          <a:ln>
            <a:noFill/>
          </a:ln>
        </p:spPr>
      </p:pic>
      <p:pic>
        <p:nvPicPr>
          <p:cNvPr id="175" name="Picture 174"/>
          <p:cNvPicPr/>
          <p:nvPr/>
        </p:nvPicPr>
        <p:blipFill>
          <a:blip r:embed="rId3"/>
          <a:stretch/>
        </p:blipFill>
        <p:spPr>
          <a:xfrm>
            <a:off x="6574680" y="2428560"/>
            <a:ext cx="409320" cy="666360"/>
          </a:xfrm>
          <a:prstGeom prst="rect">
            <a:avLst/>
          </a:prstGeom>
          <a:ln>
            <a:noFill/>
          </a:ln>
        </p:spPr>
      </p:pic>
      <p:sp>
        <p:nvSpPr>
          <p:cNvPr id="176" name="CustomShape 6"/>
          <p:cNvSpPr/>
          <p:nvPr/>
        </p:nvSpPr>
        <p:spPr>
          <a:xfrm>
            <a:off x="6984000" y="2016000"/>
            <a:ext cx="2088000" cy="1440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TextShape 7"/>
          <p:cNvSpPr txBox="1"/>
          <p:nvPr/>
        </p:nvSpPr>
        <p:spPr>
          <a:xfrm>
            <a:off x="7272000" y="2448000"/>
            <a:ext cx="138456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/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Publicar un </a:t>
            </a:r>
            <a:r>
              <a:t/>
            </a:r>
            <a:br/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Paper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448920" y="433800"/>
            <a:ext cx="8242920" cy="6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Visión moderna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288000" y="1080000"/>
            <a:ext cx="560592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ML esta cambiando el mundo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Algunos de sus alcances parecen de ciencia ficción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 impacto abarca muchas areas:</a:t>
            </a: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Algunas con impacto social y humano</a:t>
            </a: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Otras con impacto económico y empresarial</a:t>
            </a:r>
          </a:p>
        </p:txBody>
      </p:sp>
      <p:pic>
        <p:nvPicPr>
          <p:cNvPr id="180" name="Picture 179"/>
          <p:cNvPicPr/>
          <p:nvPr/>
        </p:nvPicPr>
        <p:blipFill>
          <a:blip r:embed="rId2"/>
          <a:stretch/>
        </p:blipFill>
        <p:spPr>
          <a:xfrm>
            <a:off x="2304000" y="2828246"/>
            <a:ext cx="3263881" cy="2142107"/>
          </a:xfrm>
          <a:prstGeom prst="rect">
            <a:avLst/>
          </a:prstGeom>
          <a:ln>
            <a:noFill/>
          </a:ln>
        </p:spPr>
      </p:pic>
      <p:pic>
        <p:nvPicPr>
          <p:cNvPr id="181" name="Picture 180"/>
          <p:cNvPicPr/>
          <p:nvPr/>
        </p:nvPicPr>
        <p:blipFill>
          <a:blip r:embed="rId3"/>
          <a:stretch/>
        </p:blipFill>
        <p:spPr>
          <a:xfrm>
            <a:off x="6768000" y="1512000"/>
            <a:ext cx="2186640" cy="322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</TotalTime>
  <Words>828</Words>
  <Application>Microsoft Macintosh PowerPoint</Application>
  <PresentationFormat>On-screen Show (16:9)</PresentationFormat>
  <Paragraphs>186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DejaVu Sans</vt:lpstr>
      <vt:lpstr>Symbol</vt:lpstr>
      <vt:lpstr>Wingdings</vt:lpstr>
      <vt:lpstr>Arial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Luis Fernando Leal Hernandez</cp:lastModifiedBy>
  <cp:revision>85</cp:revision>
  <dcterms:modified xsi:type="dcterms:W3CDTF">2018-01-11T00:39:13Z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15.0027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28</vt:i4>
  </property>
</Properties>
</file>